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rtl="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rtl="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hingspeak.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thingspeak.com/" TargetMode="External"/><Relationship Id="rId4" Type="http://schemas.openxmlformats.org/officeDocument/2006/relationships/image" Target="../media/image1.png"/><Relationship Id="rId5" Type="http://schemas.openxmlformats.org/officeDocument/2006/relationships/hyperlink" Target="https://thingspea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thingspeak.com/"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7FAE"/>
        </a:solidFill>
      </p:bgPr>
    </p:bg>
    <p:spTree>
      <p:nvGrpSpPr>
        <p:cNvPr id="53" name="Shape 53"/>
        <p:cNvGrpSpPr/>
        <p:nvPr/>
      </p:nvGrpSpPr>
      <p:grpSpPr>
        <a:xfrm>
          <a:off x="0" y="0"/>
          <a:ext cx="0" cy="0"/>
          <a:chOff x="0" y="0"/>
          <a:chExt cx="0" cy="0"/>
        </a:xfrm>
      </p:grpSpPr>
      <p:pic>
        <p:nvPicPr>
          <p:cNvPr id="54" name="Google Shape;54;p13">
            <a:hlinkClick r:id="rId3"/>
          </p:cNvPr>
          <p:cNvPicPr preferRelativeResize="0"/>
          <p:nvPr/>
        </p:nvPicPr>
        <p:blipFill rotWithShape="1">
          <a:blip r:embed="rId4">
            <a:alphaModFix/>
          </a:blip>
          <a:srcRect b="0" l="0" r="0" t="0"/>
          <a:stretch/>
        </p:blipFill>
        <p:spPr>
          <a:xfrm>
            <a:off x="11" y="8"/>
            <a:ext cx="9144000" cy="3924052"/>
          </a:xfrm>
          <a:prstGeom prst="rect">
            <a:avLst/>
          </a:prstGeom>
          <a:noFill/>
          <a:ln>
            <a:noFill/>
          </a:ln>
          <a:effectLst>
            <a:outerShdw blurRad="57150" rotWithShape="0" algn="bl" dir="5400000" dist="19050">
              <a:srgbClr val="000000">
                <a:alpha val="49803"/>
              </a:srgbClr>
            </a:outerShdw>
          </a:effectLst>
        </p:spPr>
      </p:pic>
      <p:sp>
        <p:nvSpPr>
          <p:cNvPr id="55" name="Google Shape;55;p13"/>
          <p:cNvSpPr txBox="1"/>
          <p:nvPr/>
        </p:nvSpPr>
        <p:spPr>
          <a:xfrm>
            <a:off x="354625" y="4215050"/>
            <a:ext cx="8548800" cy="627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fr" sz="3000" u="none" cap="none" strike="noStrike">
                <a:solidFill>
                  <a:srgbClr val="FFFFFF"/>
                </a:solidFill>
                <a:latin typeface="Arial"/>
                <a:ea typeface="Arial"/>
                <a:cs typeface="Arial"/>
                <a:sym typeface="Arial"/>
              </a:rPr>
              <a:t>Configurer Thingspeak</a:t>
            </a:r>
            <a:endParaRPr b="0" i="0" sz="30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3">
            <a:alphaModFix/>
          </a:blip>
          <a:srcRect b="0" l="0" r="0" t="0"/>
          <a:stretch/>
        </p:blipFill>
        <p:spPr>
          <a:xfrm>
            <a:off x="152400" y="152400"/>
            <a:ext cx="8839200" cy="1944476"/>
          </a:xfrm>
          <a:prstGeom prst="rect">
            <a:avLst/>
          </a:prstGeom>
          <a:noFill/>
          <a:ln>
            <a:noFill/>
          </a:ln>
        </p:spPr>
      </p:pic>
      <p:sp>
        <p:nvSpPr>
          <p:cNvPr id="140" name="Google Shape;140;p22"/>
          <p:cNvSpPr/>
          <p:nvPr/>
        </p:nvSpPr>
        <p:spPr>
          <a:xfrm>
            <a:off x="1015025" y="152400"/>
            <a:ext cx="1003500" cy="543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1" name="Google Shape;141;p22"/>
          <p:cNvPicPr preferRelativeResize="0"/>
          <p:nvPr/>
        </p:nvPicPr>
        <p:blipFill rotWithShape="1">
          <a:blip r:embed="rId4">
            <a:alphaModFix/>
          </a:blip>
          <a:srcRect b="49763" l="0" r="0" t="0"/>
          <a:stretch/>
        </p:blipFill>
        <p:spPr>
          <a:xfrm>
            <a:off x="638913" y="2237875"/>
            <a:ext cx="7866175" cy="259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pic>
        <p:nvPicPr>
          <p:cNvPr id="146" name="Google Shape;146;p23"/>
          <p:cNvPicPr preferRelativeResize="0"/>
          <p:nvPr/>
        </p:nvPicPr>
        <p:blipFill rotWithShape="1">
          <a:blip r:embed="rId3">
            <a:alphaModFix/>
          </a:blip>
          <a:srcRect b="0" l="0" r="0" t="0"/>
          <a:stretch/>
        </p:blipFill>
        <p:spPr>
          <a:xfrm>
            <a:off x="152400" y="152400"/>
            <a:ext cx="8839199" cy="399235"/>
          </a:xfrm>
          <a:prstGeom prst="rect">
            <a:avLst/>
          </a:prstGeom>
          <a:noFill/>
          <a:ln>
            <a:noFill/>
          </a:ln>
        </p:spPr>
      </p:pic>
      <p:pic>
        <p:nvPicPr>
          <p:cNvPr id="147" name="Google Shape;147;p23"/>
          <p:cNvPicPr preferRelativeResize="0"/>
          <p:nvPr/>
        </p:nvPicPr>
        <p:blipFill rotWithShape="1">
          <a:blip r:embed="rId4">
            <a:alphaModFix/>
          </a:blip>
          <a:srcRect b="0" l="0" r="0" t="0"/>
          <a:stretch/>
        </p:blipFill>
        <p:spPr>
          <a:xfrm>
            <a:off x="2017400" y="488300"/>
            <a:ext cx="1489450" cy="866425"/>
          </a:xfrm>
          <a:prstGeom prst="rect">
            <a:avLst/>
          </a:prstGeom>
          <a:noFill/>
          <a:ln>
            <a:noFill/>
          </a:ln>
          <a:effectLst>
            <a:outerShdw blurRad="57150" rotWithShape="0" algn="bl" dir="5400000" dist="19050">
              <a:srgbClr val="000000">
                <a:alpha val="49803"/>
              </a:srgbClr>
            </a:outerShdw>
          </a:effectLst>
        </p:spPr>
      </p:pic>
      <p:sp>
        <p:nvSpPr>
          <p:cNvPr id="148" name="Google Shape;148;p23"/>
          <p:cNvSpPr/>
          <p:nvPr/>
        </p:nvSpPr>
        <p:spPr>
          <a:xfrm>
            <a:off x="2017400" y="488300"/>
            <a:ext cx="1489500" cy="297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3"/>
          <p:cNvSpPr txBox="1"/>
          <p:nvPr/>
        </p:nvSpPr>
        <p:spPr>
          <a:xfrm>
            <a:off x="5223325" y="785300"/>
            <a:ext cx="3603900" cy="5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Vous pouvez visualiser les différents canaux créés en cliquant sur l’onglet </a:t>
            </a:r>
            <a:r>
              <a:rPr b="1" i="0" lang="fr" sz="1200" u="none" cap="none" strike="noStrike">
                <a:solidFill>
                  <a:srgbClr val="000000"/>
                </a:solidFill>
                <a:latin typeface="Arial"/>
                <a:ea typeface="Arial"/>
                <a:cs typeface="Arial"/>
                <a:sym typeface="Arial"/>
              </a:rPr>
              <a:t>“My Channels”</a:t>
            </a:r>
            <a:r>
              <a:rPr b="0" i="0" lang="fr" sz="1200" u="none" cap="none" strike="noStrike">
                <a:solidFill>
                  <a:srgbClr val="000000"/>
                </a:solidFill>
                <a:latin typeface="Arial"/>
                <a:ea typeface="Arial"/>
                <a:cs typeface="Arial"/>
                <a:sym typeface="Arial"/>
              </a:rPr>
              <a: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150" name="Google Shape;150;p23"/>
          <p:cNvCxnSpPr>
            <a:stCxn id="149" idx="1"/>
          </p:cNvCxnSpPr>
          <p:nvPr/>
        </p:nvCxnSpPr>
        <p:spPr>
          <a:xfrm rot="10800000">
            <a:off x="3250225" y="670700"/>
            <a:ext cx="1973100" cy="399300"/>
          </a:xfrm>
          <a:prstGeom prst="straightConnector1">
            <a:avLst/>
          </a:prstGeom>
          <a:noFill/>
          <a:ln cap="flat" cmpd="sng" w="19050">
            <a:solidFill>
              <a:schemeClr val="dk2"/>
            </a:solidFill>
            <a:prstDash val="solid"/>
            <a:round/>
            <a:headEnd len="sm" w="sm" type="none"/>
            <a:tailEnd len="med" w="med" type="oval"/>
          </a:ln>
        </p:spPr>
      </p:cxnSp>
      <p:pic>
        <p:nvPicPr>
          <p:cNvPr id="151" name="Google Shape;151;p23"/>
          <p:cNvPicPr preferRelativeResize="0"/>
          <p:nvPr/>
        </p:nvPicPr>
        <p:blipFill rotWithShape="1">
          <a:blip r:embed="rId5">
            <a:alphaModFix/>
          </a:blip>
          <a:srcRect b="0" l="0" r="0" t="0"/>
          <a:stretch/>
        </p:blipFill>
        <p:spPr>
          <a:xfrm>
            <a:off x="152400" y="1655375"/>
            <a:ext cx="7042425" cy="3214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4"/>
          <p:cNvPicPr preferRelativeResize="0"/>
          <p:nvPr/>
        </p:nvPicPr>
        <p:blipFill rotWithShape="1">
          <a:blip r:embed="rId3">
            <a:alphaModFix/>
          </a:blip>
          <a:srcRect b="0" l="0" r="0" t="0"/>
          <a:stretch/>
        </p:blipFill>
        <p:spPr>
          <a:xfrm>
            <a:off x="2133225" y="586775"/>
            <a:ext cx="5487150" cy="896825"/>
          </a:xfrm>
          <a:prstGeom prst="rect">
            <a:avLst/>
          </a:prstGeom>
          <a:noFill/>
          <a:ln>
            <a:noFill/>
          </a:ln>
          <a:effectLst>
            <a:outerShdw blurRad="57150" rotWithShape="0" algn="bl" dir="5400000" dist="19050">
              <a:srgbClr val="000000">
                <a:alpha val="49803"/>
              </a:srgbClr>
            </a:outerShdw>
          </a:effectLst>
        </p:spPr>
      </p:pic>
      <p:cxnSp>
        <p:nvCxnSpPr>
          <p:cNvPr id="157" name="Google Shape;157;p24"/>
          <p:cNvCxnSpPr>
            <a:stCxn id="158" idx="0"/>
          </p:cNvCxnSpPr>
          <p:nvPr/>
        </p:nvCxnSpPr>
        <p:spPr>
          <a:xfrm rot="10800000">
            <a:off x="5960425" y="1374150"/>
            <a:ext cx="1589700" cy="2273100"/>
          </a:xfrm>
          <a:prstGeom prst="straightConnector1">
            <a:avLst/>
          </a:prstGeom>
          <a:noFill/>
          <a:ln cap="flat" cmpd="sng" w="19050">
            <a:solidFill>
              <a:schemeClr val="dk2"/>
            </a:solidFill>
            <a:prstDash val="solid"/>
            <a:round/>
            <a:headEnd len="sm" w="sm" type="none"/>
            <a:tailEnd len="med" w="med" type="oval"/>
          </a:ln>
        </p:spPr>
      </p:cxnSp>
      <p:sp>
        <p:nvSpPr>
          <p:cNvPr id="159" name="Google Shape;159;p24"/>
          <p:cNvSpPr/>
          <p:nvPr/>
        </p:nvSpPr>
        <p:spPr>
          <a:xfrm>
            <a:off x="6249925" y="3448350"/>
            <a:ext cx="2600400" cy="967200"/>
          </a:xfrm>
          <a:prstGeom prst="roundRect">
            <a:avLst>
              <a:gd fmla="val 16667"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0" name="Google Shape;160;p24"/>
          <p:cNvCxnSpPr/>
          <p:nvPr/>
        </p:nvCxnSpPr>
        <p:spPr>
          <a:xfrm flipH="1" rot="10800000">
            <a:off x="4273625" y="1357150"/>
            <a:ext cx="430800" cy="2646900"/>
          </a:xfrm>
          <a:prstGeom prst="straightConnector1">
            <a:avLst/>
          </a:prstGeom>
          <a:noFill/>
          <a:ln cap="flat" cmpd="sng" w="19050">
            <a:solidFill>
              <a:schemeClr val="dk2"/>
            </a:solidFill>
            <a:prstDash val="solid"/>
            <a:round/>
            <a:headEnd len="sm" w="sm" type="none"/>
            <a:tailEnd len="med" w="med" type="oval"/>
          </a:ln>
        </p:spPr>
      </p:cxnSp>
      <p:sp>
        <p:nvSpPr>
          <p:cNvPr id="161" name="Google Shape;161;p24"/>
          <p:cNvSpPr/>
          <p:nvPr/>
        </p:nvSpPr>
        <p:spPr>
          <a:xfrm>
            <a:off x="2931325" y="3972400"/>
            <a:ext cx="2600400" cy="967200"/>
          </a:xfrm>
          <a:prstGeom prst="roundRect">
            <a:avLst>
              <a:gd fmla="val 16667"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2" name="Google Shape;162;p24"/>
          <p:cNvCxnSpPr/>
          <p:nvPr/>
        </p:nvCxnSpPr>
        <p:spPr>
          <a:xfrm flipH="1" rot="10800000">
            <a:off x="1911725" y="1374150"/>
            <a:ext cx="1810800" cy="1363800"/>
          </a:xfrm>
          <a:prstGeom prst="straightConnector1">
            <a:avLst/>
          </a:prstGeom>
          <a:noFill/>
          <a:ln cap="flat" cmpd="sng" w="19050">
            <a:solidFill>
              <a:schemeClr val="dk2"/>
            </a:solidFill>
            <a:prstDash val="solid"/>
            <a:round/>
            <a:headEnd len="sm" w="sm" type="none"/>
            <a:tailEnd len="med" w="med" type="oval"/>
          </a:ln>
        </p:spPr>
      </p:cxnSp>
      <p:sp>
        <p:nvSpPr>
          <p:cNvPr id="163" name="Google Shape;163;p24"/>
          <p:cNvSpPr/>
          <p:nvPr/>
        </p:nvSpPr>
        <p:spPr>
          <a:xfrm>
            <a:off x="684275" y="2680100"/>
            <a:ext cx="2600400" cy="967200"/>
          </a:xfrm>
          <a:prstGeom prst="roundRect">
            <a:avLst>
              <a:gd fmla="val 16667" name="adj"/>
            </a:avLst>
          </a:prstGeom>
          <a:solidFill>
            <a:schemeClr val="lt2"/>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4"/>
          <p:cNvSpPr txBox="1"/>
          <p:nvPr/>
        </p:nvSpPr>
        <p:spPr>
          <a:xfrm>
            <a:off x="749575" y="2783650"/>
            <a:ext cx="2349300" cy="56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rgbClr val="000000"/>
                </a:solidFill>
                <a:latin typeface="Arial"/>
                <a:ea typeface="Arial"/>
                <a:cs typeface="Arial"/>
                <a:sym typeface="Arial"/>
              </a:rPr>
              <a:t>“Settings”</a:t>
            </a:r>
            <a:r>
              <a:rPr b="0" i="0" lang="fr" sz="1200" u="none" cap="none" strike="noStrike">
                <a:solidFill>
                  <a:srgbClr val="000000"/>
                </a:solidFill>
                <a:latin typeface="Arial"/>
                <a:ea typeface="Arial"/>
                <a:cs typeface="Arial"/>
                <a:sym typeface="Arial"/>
              </a:rPr>
              <a:t> permet de modifier les paramètres de votre canal : nom, champs...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5" name="Google Shape;165;p24"/>
          <p:cNvSpPr txBox="1"/>
          <p:nvPr/>
        </p:nvSpPr>
        <p:spPr>
          <a:xfrm>
            <a:off x="3098875" y="4076500"/>
            <a:ext cx="2265300" cy="75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rgbClr val="000000"/>
                </a:solidFill>
                <a:latin typeface="Arial"/>
                <a:ea typeface="Arial"/>
                <a:cs typeface="Arial"/>
                <a:sym typeface="Arial"/>
              </a:rPr>
              <a:t>“Sharing”</a:t>
            </a:r>
            <a:r>
              <a:rPr b="0" i="0" lang="fr" sz="1200" u="none" cap="none" strike="noStrike">
                <a:solidFill>
                  <a:srgbClr val="000000"/>
                </a:solidFill>
                <a:latin typeface="Arial"/>
                <a:ea typeface="Arial"/>
                <a:cs typeface="Arial"/>
                <a:sym typeface="Arial"/>
              </a:rPr>
              <a:t> permet de modifier les droits d’accès de votre canal : privé, partagé...</a:t>
            </a:r>
            <a:endParaRPr b="0" i="0" sz="1200" u="none" cap="none" strike="noStrike">
              <a:solidFill>
                <a:srgbClr val="000000"/>
              </a:solidFill>
              <a:latin typeface="Arial"/>
              <a:ea typeface="Arial"/>
              <a:cs typeface="Arial"/>
              <a:sym typeface="Arial"/>
            </a:endParaRPr>
          </a:p>
        </p:txBody>
      </p:sp>
      <p:sp>
        <p:nvSpPr>
          <p:cNvPr id="158" name="Google Shape;158;p24"/>
          <p:cNvSpPr txBox="1"/>
          <p:nvPr/>
        </p:nvSpPr>
        <p:spPr>
          <a:xfrm>
            <a:off x="6417475" y="3647250"/>
            <a:ext cx="2265300" cy="569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rgbClr val="000000"/>
                </a:solidFill>
                <a:latin typeface="Arial"/>
                <a:ea typeface="Arial"/>
                <a:cs typeface="Arial"/>
                <a:sym typeface="Arial"/>
              </a:rPr>
              <a:t>“API Key”</a:t>
            </a:r>
            <a:r>
              <a:rPr b="0" i="0" lang="fr" sz="1200" u="none" cap="none" strike="noStrike">
                <a:solidFill>
                  <a:srgbClr val="000000"/>
                </a:solidFill>
                <a:latin typeface="Arial"/>
                <a:ea typeface="Arial"/>
                <a:cs typeface="Arial"/>
                <a:sym typeface="Arial"/>
              </a:rPr>
              <a:t> permet d’accéder à la clé d’écriture</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67FAE"/>
        </a:solidFill>
      </p:bgPr>
    </p:bg>
    <p:spTree>
      <p:nvGrpSpPr>
        <p:cNvPr id="59" name="Shape 59"/>
        <p:cNvGrpSpPr/>
        <p:nvPr/>
      </p:nvGrpSpPr>
      <p:grpSpPr>
        <a:xfrm>
          <a:off x="0" y="0"/>
          <a:ext cx="0" cy="0"/>
          <a:chOff x="0" y="0"/>
          <a:chExt cx="0" cy="0"/>
        </a:xfrm>
      </p:grpSpPr>
      <p:pic>
        <p:nvPicPr>
          <p:cNvPr id="60" name="Google Shape;60;p14">
            <a:hlinkClick r:id="rId3"/>
          </p:cNvPr>
          <p:cNvPicPr preferRelativeResize="0"/>
          <p:nvPr/>
        </p:nvPicPr>
        <p:blipFill rotWithShape="1">
          <a:blip r:embed="rId4">
            <a:alphaModFix/>
          </a:blip>
          <a:srcRect b="0" l="0" r="0" t="0"/>
          <a:stretch/>
        </p:blipFill>
        <p:spPr>
          <a:xfrm>
            <a:off x="11" y="8"/>
            <a:ext cx="9144000" cy="3924052"/>
          </a:xfrm>
          <a:prstGeom prst="rect">
            <a:avLst/>
          </a:prstGeom>
          <a:noFill/>
          <a:ln>
            <a:noFill/>
          </a:ln>
          <a:effectLst>
            <a:outerShdw blurRad="57150" rotWithShape="0" algn="bl" dir="5400000" dist="19050">
              <a:srgbClr val="000000">
                <a:alpha val="49803"/>
              </a:srgbClr>
            </a:outerShdw>
          </a:effectLst>
        </p:spPr>
      </p:pic>
      <p:sp>
        <p:nvSpPr>
          <p:cNvPr id="61" name="Google Shape;61;p14"/>
          <p:cNvSpPr txBox="1"/>
          <p:nvPr/>
        </p:nvSpPr>
        <p:spPr>
          <a:xfrm>
            <a:off x="354625" y="4215050"/>
            <a:ext cx="8548800" cy="627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fr" sz="2000" u="none" cap="none" strike="noStrike">
                <a:solidFill>
                  <a:srgbClr val="FFFFFF"/>
                </a:solidFill>
                <a:latin typeface="Arial"/>
                <a:ea typeface="Arial"/>
                <a:cs typeface="Arial"/>
                <a:sym typeface="Arial"/>
              </a:rPr>
              <a:t>ThingSpeak, plate-forme gratuite pour l'Internet des objets (IoT)</a:t>
            </a:r>
            <a:endParaRPr b="0" i="0" sz="2000" u="none" cap="none" strike="noStrike">
              <a:solidFill>
                <a:srgbClr val="FFFFFF"/>
              </a:solidFill>
              <a:latin typeface="Arial"/>
              <a:ea typeface="Arial"/>
              <a:cs typeface="Arial"/>
              <a:sym typeface="Arial"/>
            </a:endParaRPr>
          </a:p>
        </p:txBody>
      </p:sp>
      <p:sp>
        <p:nvSpPr>
          <p:cNvPr id="62" name="Google Shape;62;p14"/>
          <p:cNvSpPr/>
          <p:nvPr/>
        </p:nvSpPr>
        <p:spPr>
          <a:xfrm>
            <a:off x="1646425" y="1311525"/>
            <a:ext cx="5851200" cy="1573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4"/>
          <p:cNvSpPr txBox="1"/>
          <p:nvPr/>
        </p:nvSpPr>
        <p:spPr>
          <a:xfrm>
            <a:off x="1937825" y="857700"/>
            <a:ext cx="5268300" cy="2451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fr" sz="1400" u="sng" cap="none" strike="noStrike">
                <a:solidFill>
                  <a:schemeClr val="hlink"/>
                </a:solidFill>
                <a:latin typeface="Arial"/>
                <a:ea typeface="Arial"/>
                <a:cs typeface="Arial"/>
                <a:sym typeface="Arial"/>
                <a:hlinkClick r:id="rId5"/>
              </a:rPr>
              <a:t>ThingSpeak</a:t>
            </a:r>
            <a:r>
              <a:rPr b="1" i="0" lang="fr" sz="1400" u="none" cap="none" strike="noStrike">
                <a:solidFill>
                  <a:srgbClr val="267FAE"/>
                </a:solidFill>
                <a:latin typeface="Arial"/>
                <a:ea typeface="Arial"/>
                <a:cs typeface="Arial"/>
                <a:sym typeface="Arial"/>
              </a:rPr>
              <a:t> est une API et une application open source pour l'« Internet des objets », permettant de collecter, stocker, mettre en forme et analyser les données des objets connectés en passant par le protocole HTTP via Internet ou un réseau local.</a:t>
            </a:r>
            <a:endParaRPr b="0" i="0" sz="1200" u="none" cap="none" strike="noStrike">
              <a:solidFill>
                <a:srgbClr val="267FA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nvSpPr>
        <p:spPr>
          <a:xfrm>
            <a:off x="1002300" y="3683725"/>
            <a:ext cx="7139400" cy="125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Pour pouvoir télécharger les données sur ThingSpeak à des fins d'analyse et de traitement,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vous devez créer votre compte professeur.</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rgbClr val="000000"/>
                </a:solidFill>
                <a:latin typeface="Arial"/>
                <a:ea typeface="Arial"/>
                <a:cs typeface="Arial"/>
                <a:sym typeface="Arial"/>
              </a:rPr>
              <a:t>Les élèves n’auront pas besoin d’accéder à ce compte pour visualiser les données.</a:t>
            </a:r>
            <a:r>
              <a:rPr b="0" i="0" lang="fr"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En effet vous pourrez générer des liens permettant un accès direct vers les graphiques. </a:t>
            </a:r>
            <a:endParaRPr b="0" i="0" sz="1200" u="none" cap="none" strike="noStrike">
              <a:solidFill>
                <a:srgbClr val="000000"/>
              </a:solidFill>
              <a:latin typeface="Arial"/>
              <a:ea typeface="Arial"/>
              <a:cs typeface="Arial"/>
              <a:sym typeface="Arial"/>
            </a:endParaRPr>
          </a:p>
        </p:txBody>
      </p:sp>
      <p:sp>
        <p:nvSpPr>
          <p:cNvPr id="69" name="Google Shape;69;p15"/>
          <p:cNvSpPr/>
          <p:nvPr/>
        </p:nvSpPr>
        <p:spPr>
          <a:xfrm>
            <a:off x="68425" y="280975"/>
            <a:ext cx="5713800" cy="467700"/>
          </a:xfrm>
          <a:prstGeom prst="roundRect">
            <a:avLst>
              <a:gd fmla="val 50000" name="adj"/>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5"/>
          <p:cNvSpPr/>
          <p:nvPr/>
        </p:nvSpPr>
        <p:spPr>
          <a:xfrm>
            <a:off x="0" y="280975"/>
            <a:ext cx="1060500" cy="467700"/>
          </a:xfrm>
          <a:prstGeom prst="rect">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5"/>
          <p:cNvSpPr txBox="1"/>
          <p:nvPr/>
        </p:nvSpPr>
        <p:spPr>
          <a:xfrm>
            <a:off x="253375" y="315175"/>
            <a:ext cx="5391900" cy="399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rgbClr val="FFFFFF"/>
                </a:solidFill>
                <a:latin typeface="Arial Rounded"/>
                <a:ea typeface="Arial Rounded"/>
                <a:cs typeface="Arial Rounded"/>
                <a:sym typeface="Arial Rounded"/>
              </a:rPr>
              <a:t>#1 Créer votre compte enseignant</a:t>
            </a:r>
            <a:endParaRPr b="0" i="0" sz="2400" u="none" cap="none" strike="noStrike">
              <a:solidFill>
                <a:srgbClr val="FFFFFF"/>
              </a:solidFill>
              <a:latin typeface="Arial Rounded"/>
              <a:ea typeface="Arial Rounded"/>
              <a:cs typeface="Arial Rounded"/>
              <a:sym typeface="Arial Rounded"/>
            </a:endParaRPr>
          </a:p>
        </p:txBody>
      </p:sp>
      <p:pic>
        <p:nvPicPr>
          <p:cNvPr id="72" name="Google Shape;72;p15">
            <a:hlinkClick r:id="rId3"/>
          </p:cNvPr>
          <p:cNvPicPr preferRelativeResize="0"/>
          <p:nvPr/>
        </p:nvPicPr>
        <p:blipFill rotWithShape="1">
          <a:blip r:embed="rId4">
            <a:alphaModFix/>
          </a:blip>
          <a:srcRect b="0" l="0" r="0" t="0"/>
          <a:stretch/>
        </p:blipFill>
        <p:spPr>
          <a:xfrm>
            <a:off x="2098213" y="1154590"/>
            <a:ext cx="4947575" cy="2123200"/>
          </a:xfrm>
          <a:prstGeom prst="rect">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0" r="0" t="0"/>
          <a:stretch/>
        </p:blipFill>
        <p:spPr>
          <a:xfrm>
            <a:off x="677025" y="552450"/>
            <a:ext cx="3638550" cy="4038600"/>
          </a:xfrm>
          <a:prstGeom prst="rect">
            <a:avLst/>
          </a:prstGeom>
          <a:noFill/>
          <a:ln>
            <a:noFill/>
          </a:ln>
        </p:spPr>
      </p:pic>
      <p:sp>
        <p:nvSpPr>
          <p:cNvPr id="78" name="Google Shape;78;p16"/>
          <p:cNvSpPr txBox="1"/>
          <p:nvPr/>
        </p:nvSpPr>
        <p:spPr>
          <a:xfrm>
            <a:off x="5816375" y="2291150"/>
            <a:ext cx="2805600" cy="76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1" lang="fr" sz="1200" u="none" cap="none" strike="noStrike">
                <a:solidFill>
                  <a:srgbClr val="000000"/>
                </a:solidFill>
                <a:latin typeface="Arial"/>
                <a:ea typeface="Arial"/>
                <a:cs typeface="Arial"/>
                <a:sym typeface="Arial"/>
              </a:rPr>
              <a:t>Vous devez renseigner et valider les différents champs pour créer votre compte.</a:t>
            </a:r>
            <a:endParaRPr b="0" i="1" sz="1200" u="none" cap="none" strike="noStrike">
              <a:solidFill>
                <a:srgbClr val="000000"/>
              </a:solidFill>
              <a:latin typeface="Arial"/>
              <a:ea typeface="Arial"/>
              <a:cs typeface="Arial"/>
              <a:sym typeface="Arial"/>
            </a:endParaRPr>
          </a:p>
        </p:txBody>
      </p:sp>
      <p:cxnSp>
        <p:nvCxnSpPr>
          <p:cNvPr id="79" name="Google Shape;79;p16"/>
          <p:cNvCxnSpPr>
            <a:stCxn id="78" idx="1"/>
          </p:cNvCxnSpPr>
          <p:nvPr/>
        </p:nvCxnSpPr>
        <p:spPr>
          <a:xfrm rot="10800000">
            <a:off x="4618775" y="2474900"/>
            <a:ext cx="1197600" cy="19950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p:nvPr/>
        </p:nvSpPr>
        <p:spPr>
          <a:xfrm>
            <a:off x="68425" y="280975"/>
            <a:ext cx="4710000" cy="467700"/>
          </a:xfrm>
          <a:prstGeom prst="roundRect">
            <a:avLst>
              <a:gd fmla="val 50000" name="adj"/>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7"/>
          <p:cNvSpPr/>
          <p:nvPr/>
        </p:nvSpPr>
        <p:spPr>
          <a:xfrm>
            <a:off x="0" y="280975"/>
            <a:ext cx="1060500" cy="467700"/>
          </a:xfrm>
          <a:prstGeom prst="rect">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7"/>
          <p:cNvSpPr txBox="1"/>
          <p:nvPr/>
        </p:nvSpPr>
        <p:spPr>
          <a:xfrm>
            <a:off x="253375" y="315175"/>
            <a:ext cx="4365600" cy="399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rgbClr val="FFFFFF"/>
                </a:solidFill>
                <a:latin typeface="Arial Rounded"/>
                <a:ea typeface="Arial Rounded"/>
                <a:cs typeface="Arial Rounded"/>
                <a:sym typeface="Arial Rounded"/>
              </a:rPr>
              <a:t>#2 Créez un nouveau canal</a:t>
            </a:r>
            <a:endParaRPr b="0" i="0" sz="2400" u="none" cap="none" strike="noStrike">
              <a:solidFill>
                <a:srgbClr val="FFFFFF"/>
              </a:solidFill>
              <a:latin typeface="Arial Rounded"/>
              <a:ea typeface="Arial Rounded"/>
              <a:cs typeface="Arial Rounded"/>
              <a:sym typeface="Arial Rounded"/>
            </a:endParaRPr>
          </a:p>
        </p:txBody>
      </p:sp>
      <p:pic>
        <p:nvPicPr>
          <p:cNvPr id="87" name="Google Shape;87;p17"/>
          <p:cNvPicPr preferRelativeResize="0"/>
          <p:nvPr/>
        </p:nvPicPr>
        <p:blipFill rotWithShape="1">
          <a:blip r:embed="rId3">
            <a:alphaModFix/>
          </a:blip>
          <a:srcRect b="0" l="0" r="0" t="0"/>
          <a:stretch/>
        </p:blipFill>
        <p:spPr>
          <a:xfrm>
            <a:off x="1463306" y="1665074"/>
            <a:ext cx="6217399" cy="1722100"/>
          </a:xfrm>
          <a:prstGeom prst="rect">
            <a:avLst/>
          </a:prstGeom>
          <a:noFill/>
          <a:ln>
            <a:noFill/>
          </a:ln>
          <a:effectLst>
            <a:outerShdw blurRad="57150" rotWithShape="0" algn="bl" dir="5400000" dist="19050">
              <a:srgbClr val="000000">
                <a:alpha val="49803"/>
              </a:srgbClr>
            </a:outerShdw>
          </a:effectLst>
        </p:spPr>
      </p:pic>
      <p:sp>
        <p:nvSpPr>
          <p:cNvPr id="88" name="Google Shape;88;p17"/>
          <p:cNvSpPr/>
          <p:nvPr/>
        </p:nvSpPr>
        <p:spPr>
          <a:xfrm>
            <a:off x="1938800" y="2509025"/>
            <a:ext cx="1231800" cy="467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9" name="Google Shape;89;p17"/>
          <p:cNvCxnSpPr>
            <a:stCxn id="88" idx="2"/>
          </p:cNvCxnSpPr>
          <p:nvPr/>
        </p:nvCxnSpPr>
        <p:spPr>
          <a:xfrm>
            <a:off x="2554700" y="2976725"/>
            <a:ext cx="0" cy="1220100"/>
          </a:xfrm>
          <a:prstGeom prst="straightConnector1">
            <a:avLst/>
          </a:prstGeom>
          <a:noFill/>
          <a:ln cap="flat" cmpd="sng" w="28575">
            <a:solidFill>
              <a:srgbClr val="FF0000"/>
            </a:solidFill>
            <a:prstDash val="solid"/>
            <a:round/>
            <a:headEnd len="sm" w="sm" type="none"/>
            <a:tailEnd len="sm" w="sm" type="none"/>
          </a:ln>
        </p:spPr>
      </p:cxnSp>
      <p:sp>
        <p:nvSpPr>
          <p:cNvPr id="90" name="Google Shape;90;p17"/>
          <p:cNvSpPr txBox="1"/>
          <p:nvPr/>
        </p:nvSpPr>
        <p:spPr>
          <a:xfrm>
            <a:off x="2554700" y="3866150"/>
            <a:ext cx="2201100" cy="558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FF0000"/>
                </a:solidFill>
                <a:latin typeface="Arial"/>
                <a:ea typeface="Arial"/>
                <a:cs typeface="Arial"/>
                <a:sym typeface="Arial"/>
              </a:rPr>
              <a:t>Créer un nouveau canal</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8"/>
          <p:cNvPicPr preferRelativeResize="0"/>
          <p:nvPr/>
        </p:nvPicPr>
        <p:blipFill rotWithShape="1">
          <a:blip r:embed="rId3">
            <a:alphaModFix/>
          </a:blip>
          <a:srcRect b="0" l="0" r="0" t="0"/>
          <a:stretch/>
        </p:blipFill>
        <p:spPr>
          <a:xfrm>
            <a:off x="414500" y="262300"/>
            <a:ext cx="4537849" cy="4618900"/>
          </a:xfrm>
          <a:prstGeom prst="rect">
            <a:avLst/>
          </a:prstGeom>
          <a:noFill/>
          <a:ln>
            <a:noFill/>
          </a:ln>
        </p:spPr>
      </p:pic>
      <p:sp>
        <p:nvSpPr>
          <p:cNvPr id="96" name="Google Shape;96;p18"/>
          <p:cNvSpPr txBox="1"/>
          <p:nvPr/>
        </p:nvSpPr>
        <p:spPr>
          <a:xfrm>
            <a:off x="5583450" y="861175"/>
            <a:ext cx="3289500" cy="371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Vous devez saisir les détails du nouveau canal créé. </a:t>
            </a:r>
            <a:r>
              <a:rPr b="1" i="0" lang="fr" sz="1200" u="none" cap="none" strike="noStrike">
                <a:solidFill>
                  <a:srgbClr val="000000"/>
                </a:solidFill>
                <a:latin typeface="Arial"/>
                <a:ea typeface="Arial"/>
                <a:cs typeface="Arial"/>
                <a:sym typeface="Arial"/>
              </a:rPr>
              <a:t>Chaque dispositif d’acquisition de données sera associé à un canal.</a:t>
            </a:r>
            <a:r>
              <a:rPr b="0" i="0" lang="fr"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Le nom du canal correspond au nom du dispositif (par exemple : smogy #1)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Les </a:t>
            </a:r>
            <a:r>
              <a:rPr b="1" i="0" lang="fr" sz="1200" u="none" cap="none" strike="noStrike">
                <a:solidFill>
                  <a:srgbClr val="000000"/>
                </a:solidFill>
                <a:latin typeface="Arial"/>
                <a:ea typeface="Arial"/>
                <a:cs typeface="Arial"/>
                <a:sym typeface="Arial"/>
              </a:rPr>
              <a:t>champs</a:t>
            </a:r>
            <a:r>
              <a:rPr b="0" i="0" lang="fr" sz="1200" u="none" cap="none" strike="noStrike">
                <a:solidFill>
                  <a:srgbClr val="000000"/>
                </a:solidFill>
                <a:latin typeface="Arial"/>
                <a:ea typeface="Arial"/>
                <a:cs typeface="Arial"/>
                <a:sym typeface="Arial"/>
              </a:rPr>
              <a:t> reflètent les données que vous allez télécharger. Par exemple, si vous mesurez la température, vous pouvez définir le champ 1 comme Température.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chemeClr val="dk1"/>
                </a:solidFill>
                <a:latin typeface="Arial"/>
                <a:ea typeface="Arial"/>
                <a:cs typeface="Arial"/>
                <a:sym typeface="Arial"/>
              </a:rPr>
              <a:t>Vous pouvez laisser certaines options vides (description, métadonnées et étiquettes).</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À l'issue de cette opération, cliquez sur </a:t>
            </a:r>
            <a:r>
              <a:rPr b="1" i="0" lang="fr" sz="1200" u="none" cap="none" strike="noStrike">
                <a:solidFill>
                  <a:srgbClr val="000000"/>
                </a:solidFill>
                <a:latin typeface="Arial"/>
                <a:ea typeface="Arial"/>
                <a:cs typeface="Arial"/>
                <a:sym typeface="Arial"/>
              </a:rPr>
              <a:t>Enregistrer le canal</a:t>
            </a:r>
            <a:r>
              <a:rPr b="0" i="0" lang="fr" sz="1200" u="none" cap="none" strike="noStrike">
                <a:solidFill>
                  <a:srgbClr val="000000"/>
                </a:solidFill>
                <a:latin typeface="Arial"/>
                <a:ea typeface="Arial"/>
                <a:cs typeface="Arial"/>
                <a:sym typeface="Arial"/>
              </a:rPr>
              <a:t>. Et voilà ! Vous êtes maintenant prêt à télécharger les données vers le canal correspondant.</a:t>
            </a:r>
            <a:endParaRPr b="0" i="0" sz="1200" u="none" cap="none" strike="noStrike">
              <a:solidFill>
                <a:srgbClr val="000000"/>
              </a:solidFill>
              <a:latin typeface="Arial"/>
              <a:ea typeface="Arial"/>
              <a:cs typeface="Arial"/>
              <a:sym typeface="Arial"/>
            </a:endParaRPr>
          </a:p>
        </p:txBody>
      </p:sp>
      <p:cxnSp>
        <p:nvCxnSpPr>
          <p:cNvPr id="97" name="Google Shape;97;p18"/>
          <p:cNvCxnSpPr>
            <a:stCxn id="96" idx="1"/>
          </p:cNvCxnSpPr>
          <p:nvPr/>
        </p:nvCxnSpPr>
        <p:spPr>
          <a:xfrm rot="10800000">
            <a:off x="3763650" y="2303875"/>
            <a:ext cx="1819800" cy="413400"/>
          </a:xfrm>
          <a:prstGeom prst="straightConnector1">
            <a:avLst/>
          </a:prstGeom>
          <a:noFill/>
          <a:ln cap="flat" cmpd="sng" w="19050">
            <a:solidFill>
              <a:schemeClr val="dk2"/>
            </a:solidFill>
            <a:prstDash val="solid"/>
            <a:round/>
            <a:headEnd len="sm" w="sm" type="none"/>
            <a:tailEnd len="med" w="med" type="oval"/>
          </a:ln>
        </p:spPr>
      </p:cxnSp>
      <p:cxnSp>
        <p:nvCxnSpPr>
          <p:cNvPr id="98" name="Google Shape;98;p18"/>
          <p:cNvCxnSpPr/>
          <p:nvPr/>
        </p:nvCxnSpPr>
        <p:spPr>
          <a:xfrm rot="10800000">
            <a:off x="2832475" y="927975"/>
            <a:ext cx="2744400" cy="74850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p:nvPr/>
        </p:nvSpPr>
        <p:spPr>
          <a:xfrm>
            <a:off x="156125" y="83475"/>
            <a:ext cx="5622600" cy="4907400"/>
          </a:xfrm>
          <a:prstGeom prst="rect">
            <a:avLst/>
          </a:pr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9"/>
          <p:cNvSpPr txBox="1"/>
          <p:nvPr/>
        </p:nvSpPr>
        <p:spPr>
          <a:xfrm>
            <a:off x="6500650" y="626625"/>
            <a:ext cx="2805600" cy="35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fr" sz="1200" u="none" cap="none" strike="noStrike">
                <a:solidFill>
                  <a:srgbClr val="000000"/>
                </a:solidFill>
                <a:latin typeface="Arial"/>
                <a:ea typeface="Arial"/>
                <a:cs typeface="Arial"/>
                <a:sym typeface="Arial"/>
              </a:rPr>
              <a:t>Le numéro de canal est indiqué ici</a:t>
            </a:r>
            <a:endParaRPr b="0" i="1" sz="1200" u="none" cap="none" strike="noStrike">
              <a:solidFill>
                <a:srgbClr val="000000"/>
              </a:solidFill>
              <a:latin typeface="Arial"/>
              <a:ea typeface="Arial"/>
              <a:cs typeface="Arial"/>
              <a:sym typeface="Arial"/>
            </a:endParaRPr>
          </a:p>
        </p:txBody>
      </p:sp>
      <p:sp>
        <p:nvSpPr>
          <p:cNvPr id="105" name="Google Shape;105;p19"/>
          <p:cNvSpPr txBox="1"/>
          <p:nvPr/>
        </p:nvSpPr>
        <p:spPr>
          <a:xfrm>
            <a:off x="6395750" y="4360075"/>
            <a:ext cx="2123400" cy="35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1" lang="fr" sz="1200" u="none" cap="none" strike="noStrike">
                <a:solidFill>
                  <a:srgbClr val="000000"/>
                </a:solidFill>
                <a:latin typeface="Arial"/>
                <a:ea typeface="Arial"/>
                <a:cs typeface="Arial"/>
                <a:sym typeface="Arial"/>
              </a:rPr>
              <a:t>Les 3 </a:t>
            </a:r>
            <a:r>
              <a:rPr b="1" i="1" lang="fr" sz="1200" u="none" cap="none" strike="noStrike">
                <a:solidFill>
                  <a:srgbClr val="000000"/>
                </a:solidFill>
                <a:latin typeface="Arial"/>
                <a:ea typeface="Arial"/>
                <a:cs typeface="Arial"/>
                <a:sym typeface="Arial"/>
              </a:rPr>
              <a:t>champs</a:t>
            </a:r>
            <a:r>
              <a:rPr b="0" i="1" lang="fr" sz="1200" u="none" cap="none" strike="noStrike">
                <a:solidFill>
                  <a:srgbClr val="000000"/>
                </a:solidFill>
                <a:latin typeface="Arial"/>
                <a:ea typeface="Arial"/>
                <a:cs typeface="Arial"/>
                <a:sym typeface="Arial"/>
              </a:rPr>
              <a:t> permettant de visualiser les données des capteurs. </a:t>
            </a:r>
            <a:endParaRPr b="0" i="1" sz="1200" u="none" cap="none" strike="noStrike">
              <a:solidFill>
                <a:srgbClr val="000000"/>
              </a:solidFill>
              <a:latin typeface="Arial"/>
              <a:ea typeface="Arial"/>
              <a:cs typeface="Arial"/>
              <a:sym typeface="Arial"/>
            </a:endParaRPr>
          </a:p>
        </p:txBody>
      </p:sp>
      <p:pic>
        <p:nvPicPr>
          <p:cNvPr id="106" name="Google Shape;106;p19"/>
          <p:cNvPicPr preferRelativeResize="0"/>
          <p:nvPr/>
        </p:nvPicPr>
        <p:blipFill rotWithShape="1">
          <a:blip r:embed="rId3">
            <a:alphaModFix/>
          </a:blip>
          <a:srcRect b="0" l="0" r="0" t="0"/>
          <a:stretch/>
        </p:blipFill>
        <p:spPr>
          <a:xfrm>
            <a:off x="253925" y="396801"/>
            <a:ext cx="5427000" cy="1918350"/>
          </a:xfrm>
          <a:prstGeom prst="rect">
            <a:avLst/>
          </a:prstGeom>
          <a:noFill/>
          <a:ln>
            <a:noFill/>
          </a:ln>
        </p:spPr>
      </p:pic>
      <p:sp>
        <p:nvSpPr>
          <p:cNvPr id="107" name="Google Shape;107;p19"/>
          <p:cNvSpPr txBox="1"/>
          <p:nvPr/>
        </p:nvSpPr>
        <p:spPr>
          <a:xfrm>
            <a:off x="659400" y="676125"/>
            <a:ext cx="627900" cy="12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fr" sz="800" u="none" cap="none" strike="noStrike">
                <a:solidFill>
                  <a:srgbClr val="FF0000"/>
                </a:solidFill>
                <a:latin typeface="Arial"/>
                <a:ea typeface="Arial"/>
                <a:cs typeface="Arial"/>
                <a:sym typeface="Arial"/>
              </a:rPr>
              <a:t>xxxxxxxx</a:t>
            </a:r>
            <a:endParaRPr b="0" i="0" sz="800" u="none" cap="none" strike="noStrike">
              <a:solidFill>
                <a:srgbClr val="FF0000"/>
              </a:solidFill>
              <a:latin typeface="Arial"/>
              <a:ea typeface="Arial"/>
              <a:cs typeface="Arial"/>
              <a:sym typeface="Arial"/>
            </a:endParaRPr>
          </a:p>
        </p:txBody>
      </p:sp>
      <p:cxnSp>
        <p:nvCxnSpPr>
          <p:cNvPr id="108" name="Google Shape;108;p19"/>
          <p:cNvCxnSpPr>
            <a:endCxn id="107" idx="3"/>
          </p:cNvCxnSpPr>
          <p:nvPr/>
        </p:nvCxnSpPr>
        <p:spPr>
          <a:xfrm rot="10800000">
            <a:off x="1287300" y="740325"/>
            <a:ext cx="4864800" cy="0"/>
          </a:xfrm>
          <a:prstGeom prst="straightConnector1">
            <a:avLst/>
          </a:prstGeom>
          <a:noFill/>
          <a:ln cap="flat" cmpd="sng" w="19050">
            <a:solidFill>
              <a:schemeClr val="dk2"/>
            </a:solidFill>
            <a:prstDash val="solid"/>
            <a:round/>
            <a:headEnd len="sm" w="sm" type="none"/>
            <a:tailEnd len="med" w="med" type="oval"/>
          </a:ln>
        </p:spPr>
      </p:cxnSp>
      <p:pic>
        <p:nvPicPr>
          <p:cNvPr id="109" name="Google Shape;109;p19"/>
          <p:cNvPicPr preferRelativeResize="0"/>
          <p:nvPr/>
        </p:nvPicPr>
        <p:blipFill rotWithShape="1">
          <a:blip r:embed="rId4">
            <a:alphaModFix/>
          </a:blip>
          <a:srcRect b="0" l="0" r="0" t="0"/>
          <a:stretch/>
        </p:blipFill>
        <p:spPr>
          <a:xfrm>
            <a:off x="559525" y="2315150"/>
            <a:ext cx="3938226" cy="2588850"/>
          </a:xfrm>
          <a:prstGeom prst="rect">
            <a:avLst/>
          </a:prstGeom>
          <a:noFill/>
          <a:ln>
            <a:noFill/>
          </a:ln>
        </p:spPr>
      </p:pic>
      <p:cxnSp>
        <p:nvCxnSpPr>
          <p:cNvPr id="110" name="Google Shape;110;p19"/>
          <p:cNvCxnSpPr/>
          <p:nvPr/>
        </p:nvCxnSpPr>
        <p:spPr>
          <a:xfrm rot="10800000">
            <a:off x="2611575" y="3809150"/>
            <a:ext cx="3733500" cy="71220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nvSpPr>
        <p:spPr>
          <a:xfrm>
            <a:off x="5337375" y="1830375"/>
            <a:ext cx="3181800" cy="25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À chaque canal correspondra une </a:t>
            </a:r>
            <a:r>
              <a:rPr b="1" i="0" lang="fr" sz="1200" u="none" cap="none" strike="noStrike">
                <a:solidFill>
                  <a:srgbClr val="000000"/>
                </a:solidFill>
                <a:latin typeface="Arial"/>
                <a:ea typeface="Arial"/>
                <a:cs typeface="Arial"/>
                <a:sym typeface="Arial"/>
              </a:rPr>
              <a:t>clé API</a:t>
            </a:r>
            <a:r>
              <a:rPr b="0" i="0" lang="fr" sz="1200" u="none" cap="none" strike="noStrike">
                <a:solidFill>
                  <a:srgbClr val="000000"/>
                </a:solidFill>
                <a:latin typeface="Arial"/>
                <a:ea typeface="Arial"/>
                <a:cs typeface="Arial"/>
                <a:sym typeface="Arial"/>
              </a:rPr>
              <a:t> unique, destinée à garantir le téléchargement des données au bon emplacement.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Veillez à mémoriser la clé API « Écrire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fr" sz="1200" u="none" cap="none" strike="noStrike">
                <a:solidFill>
                  <a:srgbClr val="000000"/>
                </a:solidFill>
                <a:latin typeface="Arial"/>
                <a:ea typeface="Arial"/>
                <a:cs typeface="Arial"/>
                <a:sym typeface="Arial"/>
              </a:rPr>
              <a:t>(Write API Key)</a:t>
            </a:r>
            <a:r>
              <a:rPr b="0" i="0" lang="fr" sz="1200" u="none" cap="none" strike="noStrike">
                <a:solidFill>
                  <a:srgbClr val="000000"/>
                </a:solidFill>
                <a:latin typeface="Arial"/>
                <a:ea typeface="Arial"/>
                <a:cs typeface="Arial"/>
                <a:sym typeface="Arial"/>
              </a:rPr>
              <a:t>. Vous l'utiliserez pour programmer votre plate-forme Arduino.</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16" name="Google Shape;116;p20"/>
          <p:cNvSpPr/>
          <p:nvPr/>
        </p:nvSpPr>
        <p:spPr>
          <a:xfrm>
            <a:off x="68425" y="280975"/>
            <a:ext cx="8450700" cy="467700"/>
          </a:xfrm>
          <a:prstGeom prst="roundRect">
            <a:avLst>
              <a:gd fmla="val 50000" name="adj"/>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0"/>
          <p:cNvSpPr/>
          <p:nvPr/>
        </p:nvSpPr>
        <p:spPr>
          <a:xfrm>
            <a:off x="0" y="280975"/>
            <a:ext cx="1060500" cy="467700"/>
          </a:xfrm>
          <a:prstGeom prst="rect">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txBox="1"/>
          <p:nvPr/>
        </p:nvSpPr>
        <p:spPr>
          <a:xfrm>
            <a:off x="253375" y="315175"/>
            <a:ext cx="8151900" cy="399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rgbClr val="FFFFFF"/>
                </a:solidFill>
                <a:latin typeface="Arial Rounded"/>
                <a:ea typeface="Arial Rounded"/>
                <a:cs typeface="Arial Rounded"/>
                <a:sym typeface="Arial Rounded"/>
              </a:rPr>
              <a:t>#3 Recherchez la clé API correspondant à votre canal</a:t>
            </a:r>
            <a:endParaRPr b="0" i="0" sz="2400" u="none" cap="none" strike="noStrike">
              <a:solidFill>
                <a:srgbClr val="FFFFFF"/>
              </a:solidFill>
              <a:latin typeface="Arial Rounded"/>
              <a:ea typeface="Arial Rounded"/>
              <a:cs typeface="Arial Rounded"/>
              <a:sym typeface="Arial Rounded"/>
            </a:endParaRPr>
          </a:p>
        </p:txBody>
      </p:sp>
      <p:pic>
        <p:nvPicPr>
          <p:cNvPr id="119" name="Google Shape;119;p20"/>
          <p:cNvPicPr preferRelativeResize="0"/>
          <p:nvPr/>
        </p:nvPicPr>
        <p:blipFill rotWithShape="1">
          <a:blip r:embed="rId3">
            <a:alphaModFix/>
          </a:blip>
          <a:srcRect b="0" l="0" r="0" t="0"/>
          <a:stretch/>
        </p:blipFill>
        <p:spPr>
          <a:xfrm>
            <a:off x="152400" y="928000"/>
            <a:ext cx="8839202" cy="633501"/>
          </a:xfrm>
          <a:prstGeom prst="rect">
            <a:avLst/>
          </a:prstGeom>
          <a:noFill/>
          <a:ln>
            <a:noFill/>
          </a:ln>
        </p:spPr>
      </p:pic>
      <p:sp>
        <p:nvSpPr>
          <p:cNvPr id="120" name="Google Shape;120;p20"/>
          <p:cNvSpPr/>
          <p:nvPr/>
        </p:nvSpPr>
        <p:spPr>
          <a:xfrm>
            <a:off x="3615275" y="1010900"/>
            <a:ext cx="764100" cy="467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p20"/>
          <p:cNvPicPr preferRelativeResize="0"/>
          <p:nvPr/>
        </p:nvPicPr>
        <p:blipFill rotWithShape="1">
          <a:blip r:embed="rId4">
            <a:alphaModFix/>
          </a:blip>
          <a:srcRect b="0" l="0" r="0" t="0"/>
          <a:stretch/>
        </p:blipFill>
        <p:spPr>
          <a:xfrm>
            <a:off x="304800" y="1550597"/>
            <a:ext cx="3629799" cy="1473050"/>
          </a:xfrm>
          <a:prstGeom prst="rect">
            <a:avLst/>
          </a:prstGeom>
          <a:noFill/>
          <a:ln>
            <a:noFill/>
          </a:ln>
        </p:spPr>
      </p:pic>
      <p:sp>
        <p:nvSpPr>
          <p:cNvPr id="122" name="Google Shape;122;p20"/>
          <p:cNvSpPr txBox="1"/>
          <p:nvPr/>
        </p:nvSpPr>
        <p:spPr>
          <a:xfrm>
            <a:off x="1340050" y="2084475"/>
            <a:ext cx="2013000" cy="270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FF0000"/>
                </a:solidFill>
                <a:latin typeface="Arial"/>
                <a:ea typeface="Arial"/>
                <a:cs typeface="Arial"/>
                <a:sym typeface="Arial"/>
              </a:rPr>
              <a:t>xxxxxxxxxxxxxx</a:t>
            </a:r>
            <a:endParaRPr b="0" i="0" sz="1400" u="none" cap="none" strike="noStrike">
              <a:solidFill>
                <a:srgbClr val="FF0000"/>
              </a:solidFill>
              <a:latin typeface="Arial"/>
              <a:ea typeface="Arial"/>
              <a:cs typeface="Arial"/>
              <a:sym typeface="Arial"/>
            </a:endParaRPr>
          </a:p>
        </p:txBody>
      </p:sp>
      <p:cxnSp>
        <p:nvCxnSpPr>
          <p:cNvPr id="123" name="Google Shape;123;p20"/>
          <p:cNvCxnSpPr>
            <a:stCxn id="115" idx="1"/>
          </p:cNvCxnSpPr>
          <p:nvPr/>
        </p:nvCxnSpPr>
        <p:spPr>
          <a:xfrm rot="10800000">
            <a:off x="2907975" y="2223825"/>
            <a:ext cx="2429400" cy="86970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p:nvPr/>
        </p:nvSpPr>
        <p:spPr>
          <a:xfrm>
            <a:off x="68425" y="280975"/>
            <a:ext cx="4710000" cy="467700"/>
          </a:xfrm>
          <a:prstGeom prst="roundRect">
            <a:avLst>
              <a:gd fmla="val 50000" name="adj"/>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1"/>
          <p:cNvSpPr/>
          <p:nvPr/>
        </p:nvSpPr>
        <p:spPr>
          <a:xfrm>
            <a:off x="0" y="280975"/>
            <a:ext cx="1060500" cy="467700"/>
          </a:xfrm>
          <a:prstGeom prst="rect">
            <a:avLst/>
          </a:prstGeom>
          <a:solidFill>
            <a:srgbClr val="267FA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1"/>
          <p:cNvSpPr txBox="1"/>
          <p:nvPr/>
        </p:nvSpPr>
        <p:spPr>
          <a:xfrm>
            <a:off x="253375" y="315175"/>
            <a:ext cx="4365600" cy="399300"/>
          </a:xfrm>
          <a:prstGeom prst="rect">
            <a:avLst/>
          </a:prstGeom>
          <a:no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fr" sz="2400" u="none" cap="none" strike="noStrike">
                <a:solidFill>
                  <a:srgbClr val="FFFFFF"/>
                </a:solidFill>
                <a:latin typeface="Arial Rounded"/>
                <a:ea typeface="Arial Rounded"/>
                <a:cs typeface="Arial Rounded"/>
                <a:sym typeface="Arial Rounded"/>
              </a:rPr>
              <a:t>#4 Partager le canal</a:t>
            </a:r>
            <a:endParaRPr b="0" i="0" sz="2400" u="none" cap="none" strike="noStrike">
              <a:solidFill>
                <a:srgbClr val="FFFFFF"/>
              </a:solidFill>
              <a:latin typeface="Arial Rounded"/>
              <a:ea typeface="Arial Rounded"/>
              <a:cs typeface="Arial Rounded"/>
              <a:sym typeface="Arial Rounded"/>
            </a:endParaRPr>
          </a:p>
        </p:txBody>
      </p:sp>
      <p:pic>
        <p:nvPicPr>
          <p:cNvPr id="131" name="Google Shape;131;p21"/>
          <p:cNvPicPr preferRelativeResize="0"/>
          <p:nvPr/>
        </p:nvPicPr>
        <p:blipFill rotWithShape="1">
          <a:blip r:embed="rId3">
            <a:alphaModFix/>
          </a:blip>
          <a:srcRect b="0" l="0" r="0" t="0"/>
          <a:stretch/>
        </p:blipFill>
        <p:spPr>
          <a:xfrm>
            <a:off x="152400" y="901075"/>
            <a:ext cx="8839202" cy="653365"/>
          </a:xfrm>
          <a:prstGeom prst="rect">
            <a:avLst/>
          </a:prstGeom>
          <a:noFill/>
          <a:ln>
            <a:noFill/>
          </a:ln>
        </p:spPr>
      </p:pic>
      <p:pic>
        <p:nvPicPr>
          <p:cNvPr id="132" name="Google Shape;132;p21"/>
          <p:cNvPicPr preferRelativeResize="0"/>
          <p:nvPr/>
        </p:nvPicPr>
        <p:blipFill rotWithShape="1">
          <a:blip r:embed="rId4">
            <a:alphaModFix/>
          </a:blip>
          <a:srcRect b="0" l="0" r="0" t="0"/>
          <a:stretch/>
        </p:blipFill>
        <p:spPr>
          <a:xfrm>
            <a:off x="323475" y="1554451"/>
            <a:ext cx="4365600" cy="1727704"/>
          </a:xfrm>
          <a:prstGeom prst="rect">
            <a:avLst/>
          </a:prstGeom>
          <a:noFill/>
          <a:ln>
            <a:noFill/>
          </a:ln>
        </p:spPr>
      </p:pic>
      <p:sp>
        <p:nvSpPr>
          <p:cNvPr id="133" name="Google Shape;133;p21"/>
          <p:cNvSpPr txBox="1"/>
          <p:nvPr/>
        </p:nvSpPr>
        <p:spPr>
          <a:xfrm>
            <a:off x="5782150" y="1810650"/>
            <a:ext cx="3000000" cy="106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fr" sz="1200" u="none" cap="none" strike="noStrike">
                <a:solidFill>
                  <a:srgbClr val="000000"/>
                </a:solidFill>
                <a:latin typeface="Arial"/>
                <a:ea typeface="Arial"/>
                <a:cs typeface="Arial"/>
                <a:sym typeface="Arial"/>
              </a:rPr>
              <a:t>Pour générer des liens vers les graphiques de données qui soient consultables directement en ligne par les élèves, il est nécessaire de partager le canal.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cxnSp>
        <p:nvCxnSpPr>
          <p:cNvPr id="134" name="Google Shape;134;p21"/>
          <p:cNvCxnSpPr/>
          <p:nvPr/>
        </p:nvCxnSpPr>
        <p:spPr>
          <a:xfrm rot="10800000">
            <a:off x="2668675" y="2269500"/>
            <a:ext cx="2908200" cy="0"/>
          </a:xfrm>
          <a:prstGeom prst="straightConnector1">
            <a:avLst/>
          </a:prstGeom>
          <a:noFill/>
          <a:ln cap="flat" cmpd="sng" w="19050">
            <a:solidFill>
              <a:schemeClr val="dk2"/>
            </a:solidFill>
            <a:prstDash val="solid"/>
            <a:round/>
            <a:headEnd len="sm" w="sm" type="none"/>
            <a:tailEnd len="med" w="med" type="oval"/>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